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7" r:id="rId2"/>
    <p:sldId id="28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9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5"/>
    <p:restoredTop sz="94631"/>
  </p:normalViewPr>
  <p:slideViewPr>
    <p:cSldViewPr snapToGrid="0" snapToObjects="1">
      <p:cViewPr varScale="1">
        <p:scale>
          <a:sx n="84" d="100"/>
          <a:sy n="84" d="100"/>
        </p:scale>
        <p:origin x="19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6B885-F8E9-E048-8BF5-D8A9E6621841}" type="datetimeFigureOut">
              <a:rPr lang="en-US" smtClean="0"/>
              <a:t>9/11/17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B677D-A3F9-2C46-9A48-010CF3892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42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502DEEC4-2E52-4C4B-AA9C-095F9471F963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8417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87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5401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A6ECD3CD-A2E4-F141-943C-2D6E3F6DD0E8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7290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041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59216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893FF17-BDF6-0943-9E84-DE72297F28CF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8437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061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983539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A1E9D449-77C1-CA4B-8A9E-1D99BED0B25A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8048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082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848246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AD98F93-E87D-4943-ACA6-766314AC14C6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732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53BF2DF5-EFC5-7D49-94D7-4E2CDA7E1A36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5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A7F90151-C1AC-BC48-A49D-D96F3390B9C3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983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B771F1A1-5BA8-5A41-BF13-0CF2C729F6D6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751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B4766FA-CFC3-6141-990B-B4A28E1B7E25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8458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184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639287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A70C538-981A-7A4F-BA76-BF2E74A715CB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830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87E667C-54CA-3948-8ECB-A1F1EB5E97F0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4433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225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8203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CE4E28D9-D62D-D741-8619-42699910A879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4771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266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094893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544C0EE3-90B5-DB4F-A1EC-965AF617433B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246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202160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0ABCF3F-8FA7-484A-948A-C4225C4D068D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287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955138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B32A3CB3-AF74-CD4B-B407-8267513F6CE8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Read Titles</a:t>
            </a:r>
          </a:p>
        </p:txBody>
      </p:sp>
      <p:sp>
        <p:nvSpPr>
          <p:cNvPr id="460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164246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042BE52E-82CC-0742-8F44-60A35E58B214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5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CAAE7E7B-6FE0-3344-96FA-4BB08D36A0DB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73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8979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3252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9E10A2E-1F99-5D45-AFD9-1BF044E33A63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7372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918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02504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46F5DB3-A14F-DC48-8C08-789986A140FC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7393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938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417444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0207F7C1-28FD-D14B-B0A5-94122040A875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3676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959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320041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AD8E101A-FEC0-954B-A688-BADADC172336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7249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979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3775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445B613-824E-4043-8B70-3404F5A3D9FD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7413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000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756603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328A584C-5222-4549-A0B9-EFE546963167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7311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020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1962" cy="320357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009004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5C669-6751-1545-AA00-86B2A5C2AA59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71BEF-BA3E-6C48-A55F-CD8D6E74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4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AutoShape 2"/>
          <p:cNvSpPr>
            <a:spLocks noChangeArrowheads="1"/>
          </p:cNvSpPr>
          <p:nvPr/>
        </p:nvSpPr>
        <p:spPr bwMode="auto">
          <a:xfrm>
            <a:off x="762000" y="1600200"/>
            <a:ext cx="7620000" cy="373380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00B7A5"/>
              </a:gs>
              <a:gs pos="100000">
                <a:srgbClr val="0037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endParaRPr lang="en-US" altLang="en-US" sz="2400"/>
          </a:p>
        </p:txBody>
      </p:sp>
      <p:sp>
        <p:nvSpPr>
          <p:cNvPr id="840707" name="Rectangle 3"/>
          <p:cNvSpPr>
            <a:spLocks noChangeArrowheads="1"/>
          </p:cNvSpPr>
          <p:nvPr/>
        </p:nvSpPr>
        <p:spPr bwMode="auto">
          <a:xfrm>
            <a:off x="1143000" y="2774950"/>
            <a:ext cx="68580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GB" altLang="en-US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Selecting the correct size</a:t>
            </a:r>
          </a:p>
          <a:p>
            <a:pPr algn="ctr">
              <a:defRPr/>
            </a:pPr>
            <a:r>
              <a:rPr lang="en-GB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Sagittal Appliance</a:t>
            </a:r>
            <a:endParaRPr lang="en-GB" alt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58096"/>
      </p:ext>
    </p:extLst>
  </p:cSld>
  <p:clrMapOvr>
    <a:masterClrMapping/>
  </p:clrMapOvr>
  <p:transition spd="slow" advTm="3000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3641725" y="364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365125" y="4784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cxnSp>
        <p:nvCxnSpPr>
          <p:cNvPr id="303108" name="AutoShape 5"/>
          <p:cNvCxnSpPr>
            <a:cxnSpLocks noChangeShapeType="1"/>
          </p:cNvCxnSpPr>
          <p:nvPr/>
        </p:nvCxnSpPr>
        <p:spPr bwMode="auto">
          <a:xfrm>
            <a:off x="2244725" y="102235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3109" name="Text Box 7"/>
          <p:cNvSpPr txBox="1">
            <a:spLocks noChangeArrowheads="1"/>
          </p:cNvSpPr>
          <p:nvPr/>
        </p:nvSpPr>
        <p:spPr bwMode="auto">
          <a:xfrm>
            <a:off x="6629400" y="5165725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303110" name="Text Box 8"/>
          <p:cNvSpPr txBox="1">
            <a:spLocks noChangeArrowheads="1"/>
          </p:cNvSpPr>
          <p:nvPr/>
        </p:nvSpPr>
        <p:spPr bwMode="auto">
          <a:xfrm>
            <a:off x="7848600" y="3429000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303111" name="Text Box 9"/>
          <p:cNvSpPr txBox="1">
            <a:spLocks noChangeArrowheads="1"/>
          </p:cNvSpPr>
          <p:nvPr/>
        </p:nvSpPr>
        <p:spPr bwMode="auto">
          <a:xfrm>
            <a:off x="5721350" y="3565525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303112" name="Picture 12" descr="SM L Bef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39813"/>
            <a:ext cx="3048000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3" name="Picture 13" descr="SM R Bef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9975"/>
            <a:ext cx="31242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4" name="Picture 14" descr="SM L Af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00413"/>
            <a:ext cx="41148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5" name="Picture 15" descr="SM R Af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00413"/>
            <a:ext cx="365760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17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AutoShape 2"/>
          <p:cNvSpPr>
            <a:spLocks noChangeArrowheads="1"/>
          </p:cNvSpPr>
          <p:nvPr/>
        </p:nvSpPr>
        <p:spPr bwMode="auto">
          <a:xfrm>
            <a:off x="106680" y="1657350"/>
            <a:ext cx="9037320" cy="354330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00B7A5"/>
              </a:gs>
              <a:gs pos="100000">
                <a:srgbClr val="0037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endParaRPr lang="en-US" altLang="en-US" sz="2400"/>
          </a:p>
        </p:txBody>
      </p:sp>
      <p:sp>
        <p:nvSpPr>
          <p:cNvPr id="842755" name="Rectangle 3"/>
          <p:cNvSpPr>
            <a:spLocks noChangeArrowheads="1"/>
          </p:cNvSpPr>
          <p:nvPr/>
        </p:nvSpPr>
        <p:spPr bwMode="auto">
          <a:xfrm>
            <a:off x="944880" y="2743200"/>
            <a:ext cx="7399020" cy="13081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GB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Guidelines For Case Selection</a:t>
            </a:r>
          </a:p>
          <a:p>
            <a:pPr algn="ctr">
              <a:defRPr/>
            </a:pPr>
            <a:r>
              <a:rPr lang="en-GB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Sagittal Appliance</a:t>
            </a:r>
            <a:endParaRPr lang="en-GB" alt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732035"/>
      </p:ext>
    </p:extLst>
  </p:cSld>
  <p:clrMapOvr>
    <a:masterClrMapping/>
  </p:clrMapOvr>
  <p:transition spd="slow" advTm="3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A=P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95400"/>
            <a:ext cx="6781800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1066800" y="5957888"/>
            <a:ext cx="701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chemeClr val="bg1"/>
                </a:solidFill>
              </a:rPr>
              <a:t>    Straight Profile	      Bimaxillary Protrusion	  Bimaxillary Retrusion</a:t>
            </a: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1646238" y="304800"/>
            <a:ext cx="5929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dirty="0">
                <a:solidFill>
                  <a:schemeClr val="bg1"/>
                </a:solidFill>
              </a:rPr>
              <a:t>Case Selection From Facial Profile</a:t>
            </a:r>
          </a:p>
        </p:txBody>
      </p:sp>
    </p:spTree>
    <p:extLst>
      <p:ext uri="{BB962C8B-B14F-4D97-AF65-F5344CB8AC3E}">
        <p14:creationId xmlns:p14="http://schemas.microsoft.com/office/powerpoint/2010/main" val="196219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Text Box 2"/>
          <p:cNvSpPr txBox="1">
            <a:spLocks noChangeArrowheads="1"/>
          </p:cNvSpPr>
          <p:nvPr/>
        </p:nvSpPr>
        <p:spPr bwMode="auto">
          <a:xfrm>
            <a:off x="381000" y="1262063"/>
            <a:ext cx="83820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Straight Profile: </a:t>
            </a:r>
          </a:p>
          <a:p>
            <a:pPr>
              <a:lnSpc>
                <a:spcPct val="150000"/>
              </a:lnSpc>
              <a:buFont typeface="Times" charset="0"/>
              <a:buNone/>
            </a:pPr>
            <a:r>
              <a:rPr lang="en-GB" altLang="en-US" sz="3200">
                <a:solidFill>
                  <a:schemeClr val="bg1"/>
                </a:solidFill>
              </a:rPr>
              <a:t>  Sagittal development if incisors </a:t>
            </a:r>
          </a:p>
          <a:p>
            <a:pPr>
              <a:lnSpc>
                <a:spcPct val="150000"/>
              </a:lnSpc>
              <a:buFont typeface="Times" charset="0"/>
              <a:buNone/>
            </a:pPr>
            <a:r>
              <a:rPr lang="en-GB" altLang="en-US" sz="3200">
                <a:solidFill>
                  <a:schemeClr val="bg1"/>
                </a:solidFill>
              </a:rPr>
              <a:t>  are retroclined and lingual to A-Po line</a:t>
            </a:r>
          </a:p>
          <a:p>
            <a:pPr>
              <a:lnSpc>
                <a:spcPct val="15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Bimaxillary Protrusion</a:t>
            </a:r>
          </a:p>
          <a:p>
            <a:pPr>
              <a:lnSpc>
                <a:spcPct val="150000"/>
              </a:lnSpc>
              <a:buFont typeface="Times" charset="0"/>
              <a:buNone/>
            </a:pPr>
            <a:r>
              <a:rPr lang="en-GB" altLang="en-US" sz="3200">
                <a:solidFill>
                  <a:schemeClr val="bg1"/>
                </a:solidFill>
              </a:rPr>
              <a:t>  Not suitable for  sagittal development</a:t>
            </a:r>
          </a:p>
          <a:p>
            <a:pPr>
              <a:lnSpc>
                <a:spcPct val="15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Bimaxillary Retrusion</a:t>
            </a:r>
          </a:p>
          <a:p>
            <a:pPr>
              <a:lnSpc>
                <a:spcPct val="150000"/>
              </a:lnSpc>
              <a:buFont typeface="Times" charset="0"/>
              <a:buNone/>
            </a:pPr>
            <a:r>
              <a:rPr lang="en-GB" altLang="en-US" sz="3200">
                <a:solidFill>
                  <a:schemeClr val="bg1"/>
                </a:solidFill>
              </a:rPr>
              <a:t>  Sagittal Development is indicated </a:t>
            </a:r>
          </a:p>
        </p:txBody>
      </p:sp>
      <p:sp>
        <p:nvSpPr>
          <p:cNvPr id="309251" name="Text Box 3"/>
          <p:cNvSpPr txBox="1">
            <a:spLocks noChangeArrowheads="1"/>
          </p:cNvSpPr>
          <p:nvPr/>
        </p:nvSpPr>
        <p:spPr bwMode="auto">
          <a:xfrm>
            <a:off x="1646238" y="533400"/>
            <a:ext cx="5929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>
                <a:solidFill>
                  <a:schemeClr val="bg1"/>
                </a:solidFill>
              </a:rPr>
              <a:t>Case Selection From Facial Profile</a:t>
            </a:r>
          </a:p>
        </p:txBody>
      </p:sp>
    </p:spTree>
    <p:extLst>
      <p:ext uri="{BB962C8B-B14F-4D97-AF65-F5344CB8AC3E}">
        <p14:creationId xmlns:p14="http://schemas.microsoft.com/office/powerpoint/2010/main" val="12467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>
        <p:zoom/>
      </p:transition>
    </mc:Choice>
    <mc:Fallback>
      <p:transition spd="slow" advTm="12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5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5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5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5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5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5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5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5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5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5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5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5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5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5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890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Text Box 2"/>
          <p:cNvSpPr txBox="1">
            <a:spLocks noChangeArrowheads="1"/>
          </p:cNvSpPr>
          <p:nvPr/>
        </p:nvSpPr>
        <p:spPr bwMode="auto">
          <a:xfrm>
            <a:off x="1084263" y="1312703"/>
            <a:ext cx="7042312" cy="511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17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Brachyfacial - horizontal growth pattern</a:t>
            </a:r>
          </a:p>
          <a:p>
            <a:pPr>
              <a:lnSpc>
                <a:spcPct val="17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Low mandibular plane angle</a:t>
            </a:r>
          </a:p>
          <a:p>
            <a:pPr>
              <a:lnSpc>
                <a:spcPct val="17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Retroclined upper &amp; lower incisors</a:t>
            </a:r>
          </a:p>
          <a:p>
            <a:pPr>
              <a:lnSpc>
                <a:spcPct val="17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Canines may be crowded buccally</a:t>
            </a:r>
          </a:p>
          <a:p>
            <a:pPr>
              <a:lnSpc>
                <a:spcPct val="17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Lower incisors lingual to A-Po line</a:t>
            </a:r>
          </a:p>
          <a:p>
            <a:pPr>
              <a:lnSpc>
                <a:spcPct val="17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Deep overbite</a:t>
            </a:r>
          </a:p>
        </p:txBody>
      </p:sp>
      <p:sp>
        <p:nvSpPr>
          <p:cNvPr id="311299" name="Text Box 3"/>
          <p:cNvSpPr txBox="1">
            <a:spLocks noChangeArrowheads="1"/>
          </p:cNvSpPr>
          <p:nvPr/>
        </p:nvSpPr>
        <p:spPr bwMode="auto">
          <a:xfrm>
            <a:off x="1814513" y="685800"/>
            <a:ext cx="5567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altLang="en-US" sz="3200" dirty="0">
                <a:solidFill>
                  <a:schemeClr val="bg1"/>
                </a:solidFill>
              </a:rPr>
              <a:t>Class II Division 2 malocclusion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>
        <p:zoom/>
      </p:transition>
    </mc:Choice>
    <mc:Fallback>
      <p:transition spd="slow" advTm="12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7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7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7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7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7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7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7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7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7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7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7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7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938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Text Box 2"/>
          <p:cNvSpPr txBox="1">
            <a:spLocks noChangeArrowheads="1"/>
          </p:cNvSpPr>
          <p:nvPr/>
        </p:nvSpPr>
        <p:spPr bwMode="auto">
          <a:xfrm>
            <a:off x="76200" y="1821687"/>
            <a:ext cx="915507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Times" charset="0"/>
              <a:buChar char="•"/>
            </a:pPr>
            <a:r>
              <a:rPr lang="en-GB" altLang="en-US" sz="2800">
                <a:solidFill>
                  <a:schemeClr val="bg1"/>
                </a:solidFill>
              </a:rPr>
              <a:t> </a:t>
            </a:r>
            <a:r>
              <a:rPr lang="en-GB" altLang="en-US" sz="3200">
                <a:solidFill>
                  <a:schemeClr val="bg1"/>
                </a:solidFill>
              </a:rPr>
              <a:t>Retroclined Upper &amp; Lower Incisors</a:t>
            </a:r>
          </a:p>
          <a:p>
            <a:pPr>
              <a:buFont typeface="Times" charset="0"/>
              <a:buChar char="•"/>
            </a:pPr>
            <a:endParaRPr lang="en-GB" altLang="en-US" sz="3200">
              <a:solidFill>
                <a:schemeClr val="bg1"/>
              </a:solidFill>
            </a:endParaRPr>
          </a:p>
          <a:p>
            <a:pPr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Deep Overbite</a:t>
            </a:r>
          </a:p>
          <a:p>
            <a:pPr>
              <a:buFont typeface="Times" charset="0"/>
              <a:buChar char="•"/>
            </a:pPr>
            <a:endParaRPr lang="en-GB" altLang="en-US" sz="3200">
              <a:solidFill>
                <a:schemeClr val="bg1"/>
              </a:solidFill>
            </a:endParaRPr>
          </a:p>
          <a:p>
            <a:pPr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Canines may be crowded buccally</a:t>
            </a:r>
          </a:p>
          <a:p>
            <a:pPr>
              <a:buFont typeface="Times" charset="0"/>
              <a:buChar char="•"/>
            </a:pPr>
            <a:endParaRPr lang="en-GB" altLang="en-US" sz="3200">
              <a:solidFill>
                <a:schemeClr val="bg1"/>
              </a:solidFill>
            </a:endParaRPr>
          </a:p>
          <a:p>
            <a:pPr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 Lower incisors displaced lingual to A-Po line</a:t>
            </a:r>
          </a:p>
          <a:p>
            <a:pPr>
              <a:buFont typeface="Times" charset="0"/>
              <a:buChar char="•"/>
            </a:pPr>
            <a:endParaRPr lang="en-GB" altLang="en-US" sz="3200">
              <a:solidFill>
                <a:schemeClr val="bg1"/>
              </a:solidFill>
            </a:endParaRPr>
          </a:p>
          <a:p>
            <a:pPr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Crowding can be corrected by advancing the incisors</a:t>
            </a:r>
          </a:p>
        </p:txBody>
      </p:sp>
      <p:sp>
        <p:nvSpPr>
          <p:cNvPr id="313347" name="Text Box 3"/>
          <p:cNvSpPr txBox="1">
            <a:spLocks noChangeArrowheads="1"/>
          </p:cNvSpPr>
          <p:nvPr/>
        </p:nvSpPr>
        <p:spPr bwMode="auto">
          <a:xfrm>
            <a:off x="914400" y="609600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GB" altLang="en-US" sz="3600" dirty="0">
                <a:solidFill>
                  <a:schemeClr val="bg1"/>
                </a:solidFill>
              </a:rPr>
              <a:t>Class I  </a:t>
            </a:r>
            <a:r>
              <a:rPr lang="en-GB" altLang="en-US" sz="3600" dirty="0" err="1">
                <a:solidFill>
                  <a:schemeClr val="bg1"/>
                </a:solidFill>
              </a:rPr>
              <a:t>Bimaxillary</a:t>
            </a:r>
            <a:r>
              <a:rPr lang="en-GB" altLang="en-US" sz="3600" dirty="0">
                <a:solidFill>
                  <a:schemeClr val="bg1"/>
                </a:solidFill>
              </a:rPr>
              <a:t> </a:t>
            </a:r>
            <a:r>
              <a:rPr lang="en-GB" altLang="en-US" sz="3600" dirty="0" err="1">
                <a:solidFill>
                  <a:schemeClr val="bg1"/>
                </a:solidFill>
              </a:rPr>
              <a:t>Retrusion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5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>
        <p:zoom/>
      </p:transition>
    </mc:Choice>
    <mc:Fallback>
      <p:transition spd="slow" advTm="12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9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9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9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9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6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Text Box 2"/>
          <p:cNvSpPr txBox="1">
            <a:spLocks noChangeArrowheads="1"/>
          </p:cNvSpPr>
          <p:nvPr/>
        </p:nvSpPr>
        <p:spPr bwMode="auto">
          <a:xfrm>
            <a:off x="847725" y="1818432"/>
            <a:ext cx="75232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Font typeface="Times" charset="0"/>
              <a:buChar char="•"/>
            </a:pPr>
            <a:r>
              <a:rPr lang="en-GB" altLang="en-US" sz="3200" dirty="0">
                <a:solidFill>
                  <a:schemeClr val="bg1"/>
                </a:solidFill>
              </a:rPr>
              <a:t> Favourable skeletal pattern - Mild Class III</a:t>
            </a:r>
          </a:p>
          <a:p>
            <a:pPr>
              <a:lnSpc>
                <a:spcPct val="150000"/>
              </a:lnSpc>
              <a:buFont typeface="Times" charset="0"/>
              <a:buChar char="•"/>
            </a:pPr>
            <a:r>
              <a:rPr lang="en-GB" altLang="en-US" sz="3200" dirty="0">
                <a:solidFill>
                  <a:schemeClr val="bg1"/>
                </a:solidFill>
              </a:rPr>
              <a:t>  </a:t>
            </a:r>
            <a:r>
              <a:rPr lang="en-GB" altLang="en-US" sz="3200" dirty="0" err="1">
                <a:solidFill>
                  <a:schemeClr val="bg1"/>
                </a:solidFill>
              </a:rPr>
              <a:t>Retroclined</a:t>
            </a:r>
            <a:r>
              <a:rPr lang="en-GB" altLang="en-US" sz="3200" dirty="0">
                <a:solidFill>
                  <a:schemeClr val="bg1"/>
                </a:solidFill>
              </a:rPr>
              <a:t> upper incisors</a:t>
            </a:r>
          </a:p>
          <a:p>
            <a:pPr>
              <a:lnSpc>
                <a:spcPct val="150000"/>
              </a:lnSpc>
              <a:buFont typeface="Times" charset="0"/>
              <a:buChar char="•"/>
            </a:pPr>
            <a:r>
              <a:rPr lang="en-GB" altLang="en-US" sz="3200" dirty="0">
                <a:solidFill>
                  <a:schemeClr val="bg1"/>
                </a:solidFill>
              </a:rPr>
              <a:t>  Positive overbite</a:t>
            </a: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914400" y="838200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GB" altLang="en-US" sz="3600" dirty="0">
                <a:solidFill>
                  <a:schemeClr val="bg1"/>
                </a:solidFill>
              </a:rPr>
              <a:t>Class III malocclusion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898525" y="4162425"/>
            <a:ext cx="7407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</p:txBody>
      </p:sp>
      <p:sp>
        <p:nvSpPr>
          <p:cNvPr id="812037" name="Rectangle 5"/>
          <p:cNvSpPr>
            <a:spLocks noChangeArrowheads="1"/>
          </p:cNvSpPr>
          <p:nvPr/>
        </p:nvSpPr>
        <p:spPr bwMode="auto">
          <a:xfrm>
            <a:off x="838200" y="3960813"/>
            <a:ext cx="747395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Times" charset="0"/>
              <a:buChar char="•"/>
            </a:pPr>
            <a:r>
              <a:rPr lang="en-GB" altLang="en-US">
                <a:solidFill>
                  <a:schemeClr val="bg1"/>
                </a:solidFill>
              </a:rPr>
              <a:t>  More severe Class III skeletal to improve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Times" charset="0"/>
              <a:buNone/>
            </a:pPr>
            <a:r>
              <a:rPr lang="en-GB" altLang="en-US">
                <a:solidFill>
                  <a:schemeClr val="bg1"/>
                </a:solidFill>
              </a:rPr>
              <a:t>   appearance by upper arch development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Times" charset="0"/>
              <a:buNone/>
            </a:pPr>
            <a:r>
              <a:rPr lang="en-GB" altLang="en-US">
                <a:solidFill>
                  <a:schemeClr val="bg1"/>
                </a:solidFill>
              </a:rPr>
              <a:t>   before surgery or as compromise treatment</a:t>
            </a:r>
            <a:endParaRPr lang="en-US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>
        <p:zoom/>
      </p:transition>
    </mc:Choice>
    <mc:Fallback>
      <p:transition spd="slow" advTm="12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2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2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2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2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2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2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034" grpId="0" build="p" autoUpdateAnimBg="0"/>
      <p:bldP spid="8120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AutoShape 2"/>
          <p:cNvSpPr>
            <a:spLocks noChangeArrowheads="1"/>
          </p:cNvSpPr>
          <p:nvPr/>
        </p:nvSpPr>
        <p:spPr bwMode="auto">
          <a:xfrm>
            <a:off x="0" y="1657350"/>
            <a:ext cx="9144000" cy="354330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00B7A5"/>
              </a:gs>
              <a:gs pos="100000">
                <a:srgbClr val="0037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endParaRPr lang="en-US" altLang="en-US" sz="2400"/>
          </a:p>
        </p:txBody>
      </p:sp>
      <p:sp>
        <p:nvSpPr>
          <p:cNvPr id="844803" name="Rectangle 3"/>
          <p:cNvSpPr>
            <a:spLocks noChangeArrowheads="1"/>
          </p:cNvSpPr>
          <p:nvPr/>
        </p:nvSpPr>
        <p:spPr bwMode="auto">
          <a:xfrm>
            <a:off x="800100" y="2514600"/>
            <a:ext cx="7543800" cy="13081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GB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Avoid </a:t>
            </a:r>
          </a:p>
          <a:p>
            <a:pPr algn="ctr">
              <a:defRPr/>
            </a:pPr>
            <a:r>
              <a:rPr lang="en-GB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Inappropriate Tooth Movements</a:t>
            </a:r>
            <a:endParaRPr lang="en-GB" alt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78655"/>
      </p:ext>
    </p:extLst>
  </p:cSld>
  <p:clrMapOvr>
    <a:masterClrMapping/>
  </p:clrMapOvr>
  <p:transition spd="slow" advTm="3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Text Box 2"/>
          <p:cNvSpPr txBox="1">
            <a:spLocks noChangeArrowheads="1"/>
          </p:cNvSpPr>
          <p:nvPr/>
        </p:nvSpPr>
        <p:spPr bwMode="auto">
          <a:xfrm>
            <a:off x="0" y="1714530"/>
            <a:ext cx="878998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Successful treatment requires careful case selection</a:t>
            </a:r>
          </a:p>
          <a:p>
            <a:pPr>
              <a:lnSpc>
                <a:spcPct val="90000"/>
              </a:lnSpc>
              <a:buFont typeface="Times" charset="0"/>
              <a:buChar char="•"/>
            </a:pPr>
            <a:endParaRPr lang="en-GB" altLang="en-US" sz="32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Avoid arch development in High FM angle cases</a:t>
            </a:r>
          </a:p>
          <a:p>
            <a:pPr>
              <a:lnSpc>
                <a:spcPct val="90000"/>
              </a:lnSpc>
              <a:buFont typeface="Times" charset="0"/>
              <a:buChar char="•"/>
            </a:pPr>
            <a:endParaRPr lang="en-GB" altLang="en-US" sz="32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Times" charset="0"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Anterior open bite is a contra-indication</a:t>
            </a:r>
          </a:p>
          <a:p>
            <a:pPr>
              <a:lnSpc>
                <a:spcPct val="90000"/>
              </a:lnSpc>
              <a:buFont typeface="Times" charset="0"/>
              <a:buNone/>
            </a:pPr>
            <a:endParaRPr lang="en-GB" altLang="en-US" sz="32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Position lower incisors at +1 to +3mm to A-Po line</a:t>
            </a:r>
          </a:p>
          <a:p>
            <a:pPr>
              <a:lnSpc>
                <a:spcPct val="90000"/>
              </a:lnSpc>
            </a:pPr>
            <a:endParaRPr lang="en-GB" altLang="en-US" sz="32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altLang="en-US" sz="3200">
                <a:solidFill>
                  <a:schemeClr val="bg1"/>
                </a:solidFill>
              </a:rPr>
              <a:t>  Severe crowding may require extractions</a:t>
            </a:r>
          </a:p>
        </p:txBody>
      </p:sp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914400" y="533400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</a:rPr>
              <a:t>Guidelines </a:t>
            </a:r>
          </a:p>
        </p:txBody>
      </p:sp>
    </p:spTree>
    <p:extLst>
      <p:ext uri="{BB962C8B-B14F-4D97-AF65-F5344CB8AC3E}">
        <p14:creationId xmlns:p14="http://schemas.microsoft.com/office/powerpoint/2010/main" val="63770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>
        <p:zoom/>
      </p:transition>
    </mc:Choice>
    <mc:Fallback>
      <p:transition spd="slow" advTm="12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4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4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4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4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4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4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4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4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40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40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82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AutoShape 4"/>
          <p:cNvSpPr>
            <a:spLocks noChangeArrowheads="1"/>
          </p:cNvSpPr>
          <p:nvPr/>
        </p:nvSpPr>
        <p:spPr bwMode="auto">
          <a:xfrm>
            <a:off x="0" y="1310640"/>
            <a:ext cx="9144000" cy="426720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00B7A5"/>
              </a:gs>
              <a:gs pos="100000">
                <a:srgbClr val="0037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endParaRPr lang="en-US" altLang="en-US" sz="2400"/>
          </a:p>
        </p:txBody>
      </p:sp>
      <p:sp>
        <p:nvSpPr>
          <p:cNvPr id="442371" name="Rectangle 3"/>
          <p:cNvSpPr>
            <a:spLocks noChangeArrowheads="1"/>
          </p:cNvSpPr>
          <p:nvPr/>
        </p:nvSpPr>
        <p:spPr bwMode="auto">
          <a:xfrm>
            <a:off x="800100" y="2470150"/>
            <a:ext cx="7543800" cy="1917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GB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</a:t>
            </a:r>
            <a:r>
              <a:rPr lang="en-GB" altLang="en-US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proclination</a:t>
            </a:r>
            <a:r>
              <a:rPr lang="en-GB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incisors </a:t>
            </a:r>
          </a:p>
          <a:p>
            <a:pPr algn="ctr">
              <a:defRPr/>
            </a:pPr>
            <a:r>
              <a:rPr lang="en-GB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not indicated </a:t>
            </a:r>
          </a:p>
          <a:p>
            <a:pPr algn="ctr">
              <a:defRPr/>
            </a:pPr>
            <a:r>
              <a:rPr lang="en-GB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 the Transverse Appliance</a:t>
            </a:r>
            <a:endParaRPr lang="en-GB" alt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87605"/>
      </p:ext>
    </p:extLst>
  </p:cSld>
  <p:clrMapOvr>
    <a:masterClrMapping/>
  </p:clrMapOvr>
  <p:transition spd="slow" advTm="3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219200"/>
            <a:ext cx="575310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5" name="Text Box 8"/>
          <p:cNvSpPr txBox="1">
            <a:spLocks noChangeArrowheads="1"/>
          </p:cNvSpPr>
          <p:nvPr/>
        </p:nvSpPr>
        <p:spPr bwMode="auto">
          <a:xfrm>
            <a:off x="914400" y="381000"/>
            <a:ext cx="731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chemeClr val="bg1"/>
                </a:solidFill>
              </a:rPr>
              <a:t>TransForce </a:t>
            </a:r>
            <a:r>
              <a:rPr lang="en-US" altLang="en-US" sz="2400" i="1" baseline="30000">
                <a:solidFill>
                  <a:schemeClr val="bg1"/>
                </a:solidFill>
              </a:rPr>
              <a:t>®2</a:t>
            </a:r>
            <a:r>
              <a:rPr lang="en-US" altLang="en-US" i="1">
                <a:solidFill>
                  <a:schemeClr val="bg1"/>
                </a:solidFill>
              </a:rPr>
              <a:t> Sagittal</a:t>
            </a:r>
          </a:p>
        </p:txBody>
      </p:sp>
      <p:pic>
        <p:nvPicPr>
          <p:cNvPr id="325636" name="Picture 9" descr="NEWOrthoO2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5791200"/>
            <a:ext cx="29908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5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AutoShape 2"/>
          <p:cNvSpPr>
            <a:spLocks noChangeArrowheads="1"/>
          </p:cNvSpPr>
          <p:nvPr/>
        </p:nvSpPr>
        <p:spPr bwMode="auto">
          <a:xfrm>
            <a:off x="0" y="1524000"/>
            <a:ext cx="9144000" cy="373380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00B7A5"/>
              </a:gs>
              <a:gs pos="100000">
                <a:srgbClr val="0037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endParaRPr lang="en-US" altLang="en-US" sz="2400"/>
          </a:p>
        </p:txBody>
      </p:sp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800100" y="2637790"/>
            <a:ext cx="7543800" cy="1736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GB" altLang="en-US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Treatment of Crowded Arches </a:t>
            </a:r>
          </a:p>
          <a:p>
            <a:pPr algn="ctr">
              <a:defRPr/>
            </a:pPr>
            <a:r>
              <a:rPr lang="en-GB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Complete Treatment </a:t>
            </a:r>
          </a:p>
          <a:p>
            <a:pPr algn="ctr">
              <a:defRPr/>
            </a:pPr>
            <a:r>
              <a:rPr lang="en-GB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Fixed Appliances</a:t>
            </a:r>
            <a:endParaRPr lang="en-GB" alt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59005"/>
      </p:ext>
    </p:extLst>
  </p:cSld>
  <p:clrMapOvr>
    <a:masterClrMapping/>
  </p:clrMapOvr>
  <p:transition spd="slow" advTm="3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2"/>
          <p:cNvSpPr txBox="1">
            <a:spLocks noChangeArrowheads="1"/>
          </p:cNvSpPr>
          <p:nvPr/>
        </p:nvSpPr>
        <p:spPr bwMode="auto">
          <a:xfrm>
            <a:off x="914400" y="381000"/>
            <a:ext cx="731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i="1" dirty="0">
                <a:solidFill>
                  <a:schemeClr val="bg1"/>
                </a:solidFill>
              </a:rPr>
              <a:t>Second Generation TransForce </a:t>
            </a:r>
            <a:r>
              <a:rPr lang="en-US" altLang="en-US" sz="3200" i="1" baseline="30000" dirty="0" smtClean="0">
                <a:solidFill>
                  <a:schemeClr val="bg1"/>
                </a:solidFill>
              </a:rPr>
              <a:t>®2 </a:t>
            </a:r>
            <a:r>
              <a:rPr lang="en-US" altLang="en-US" sz="3200" i="1" dirty="0" smtClean="0">
                <a:solidFill>
                  <a:schemeClr val="bg1"/>
                </a:solidFill>
              </a:rPr>
              <a:t>Sagittal</a:t>
            </a:r>
            <a:endParaRPr lang="en-US" altLang="en-US" sz="3200" i="1" dirty="0">
              <a:solidFill>
                <a:schemeClr val="bg1"/>
              </a:solidFill>
            </a:endParaRPr>
          </a:p>
        </p:txBody>
      </p:sp>
      <p:pic>
        <p:nvPicPr>
          <p:cNvPr id="327683" name="Picture 3"/>
          <p:cNvPicPr>
            <a:picLocks noChangeAspect="1" noChangeArrowheads="1"/>
          </p:cNvPicPr>
          <p:nvPr/>
        </p:nvPicPr>
        <p:blipFill>
          <a:blip r:embed="rId3">
            <a:lum bright="-1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32766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4" name="Picture 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28900"/>
            <a:ext cx="353218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04336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6" name="Picture 6" descr="NEWOrthoO2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5715000"/>
            <a:ext cx="29908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48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6" descr="Transforce Sagit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504950"/>
            <a:ext cx="5684837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57425" y="609600"/>
            <a:ext cx="4378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600" i="1" dirty="0">
                <a:solidFill>
                  <a:schemeClr val="bg1"/>
                </a:solidFill>
              </a:rPr>
              <a:t>TransForce </a:t>
            </a:r>
            <a:r>
              <a:rPr lang="en-US" altLang="en-US" sz="3600" i="1" baseline="30000" dirty="0">
                <a:solidFill>
                  <a:schemeClr val="bg1"/>
                </a:solidFill>
              </a:rPr>
              <a:t>®2</a:t>
            </a:r>
            <a:r>
              <a:rPr lang="en-US" altLang="en-US" sz="3600" dirty="0">
                <a:solidFill>
                  <a:schemeClr val="bg1"/>
                </a:solidFill>
              </a:rPr>
              <a:t> </a:t>
            </a:r>
            <a:r>
              <a:rPr lang="en-US" altLang="en-US" sz="3600" i="1" dirty="0" smtClean="0">
                <a:solidFill>
                  <a:schemeClr val="bg1"/>
                </a:solidFill>
              </a:rPr>
              <a:t>Sagittal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4" descr="NEWOrthoO2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5715000"/>
            <a:ext cx="29908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613374"/>
      </p:ext>
    </p:extLst>
  </p:cSld>
  <p:clrMapOvr>
    <a:masterClrMapping/>
  </p:clrMapOvr>
  <p:transition spd="slow" advTm="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2"/>
          <p:cNvSpPr txBox="1">
            <a:spLocks noChangeArrowheads="1"/>
          </p:cNvSpPr>
          <p:nvPr/>
        </p:nvSpPr>
        <p:spPr bwMode="auto">
          <a:xfrm>
            <a:off x="2640013" y="3138488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1146090" y="2312988"/>
            <a:ext cx="685341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charset="0"/>
              </a:rPr>
              <a:t>For further information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charset="0"/>
              </a:rPr>
              <a:t>visit  my web site:</a:t>
            </a:r>
            <a:endParaRPr lang="en-US" altLang="en-US" sz="3600" dirty="0">
              <a:solidFill>
                <a:schemeClr val="bg1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FC113B"/>
                </a:solidFill>
                <a:latin typeface="Arial" charset="0"/>
              </a:rPr>
              <a:t>www.transforceorthodontics.com</a:t>
            </a:r>
            <a:endParaRPr lang="en-US" altLang="en-US" sz="3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9732" name="Text Box 4"/>
          <p:cNvSpPr txBox="1">
            <a:spLocks noChangeArrowheads="1"/>
          </p:cNvSpPr>
          <p:nvPr/>
        </p:nvSpPr>
        <p:spPr bwMode="auto">
          <a:xfrm>
            <a:off x="2717800" y="5257800"/>
            <a:ext cx="3706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charset="0"/>
              </a:rPr>
              <a:t>www.orthoorganizers.com</a:t>
            </a:r>
          </a:p>
        </p:txBody>
      </p:sp>
      <p:pic>
        <p:nvPicPr>
          <p:cNvPr id="329733" name="Picture 5" descr="NEWOrthoO2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5880100"/>
            <a:ext cx="29908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4" name="Text Box 6"/>
          <p:cNvSpPr txBox="1">
            <a:spLocks noChangeArrowheads="1"/>
          </p:cNvSpPr>
          <p:nvPr/>
        </p:nvSpPr>
        <p:spPr bwMode="auto">
          <a:xfrm>
            <a:off x="2379663" y="990600"/>
            <a:ext cx="4386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charset="0"/>
              </a:rPr>
              <a:t>TransForce Lingual Appliances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C113B"/>
                </a:solidFill>
                <a:latin typeface="Arial" charset="0"/>
              </a:rPr>
              <a:t>Available from Ortho Organizers</a:t>
            </a:r>
            <a:endParaRPr lang="en-US" altLang="en-US" sz="240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1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3" descr="Sagittal_templa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-14288"/>
            <a:ext cx="889635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93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3" descr="Sagittal 1"/>
          <p:cNvPicPr>
            <a:picLocks noChangeAspect="1" noChangeArrowheads="1"/>
          </p:cNvPicPr>
          <p:nvPr/>
        </p:nvPicPr>
        <p:blipFill>
          <a:blip r:embed="rId3">
            <a:lum bright="-2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145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0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Sagittal_templa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t="10185" r="50536" b="58775"/>
          <a:stretch>
            <a:fillRect/>
          </a:stretch>
        </p:blipFill>
        <p:spPr bwMode="auto">
          <a:xfrm>
            <a:off x="152400" y="387350"/>
            <a:ext cx="41910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7" name="Text Box 4"/>
          <p:cNvSpPr txBox="1">
            <a:spLocks noChangeArrowheads="1"/>
          </p:cNvSpPr>
          <p:nvPr/>
        </p:nvSpPr>
        <p:spPr bwMode="auto">
          <a:xfrm>
            <a:off x="4800600" y="487363"/>
            <a:ext cx="822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&lt;---</a:t>
            </a:r>
          </a:p>
        </p:txBody>
      </p:sp>
      <p:sp>
        <p:nvSpPr>
          <p:cNvPr id="292868" name="Text Box 5"/>
          <p:cNvSpPr txBox="1">
            <a:spLocks noChangeArrowheads="1"/>
          </p:cNvSpPr>
          <p:nvPr/>
        </p:nvSpPr>
        <p:spPr bwMode="auto">
          <a:xfrm>
            <a:off x="5588000" y="1295400"/>
            <a:ext cx="24955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</a:rPr>
              <a:t>Upper</a:t>
            </a:r>
          </a:p>
          <a:p>
            <a:pPr algn="ctr"/>
            <a:r>
              <a:rPr lang="en-US" altLang="en-US" sz="2800" dirty="0">
                <a:solidFill>
                  <a:schemeClr val="bg1"/>
                </a:solidFill>
              </a:rPr>
              <a:t>6 mm activation</a:t>
            </a:r>
          </a:p>
        </p:txBody>
      </p:sp>
      <p:sp>
        <p:nvSpPr>
          <p:cNvPr id="292869" name="Text Box 6"/>
          <p:cNvSpPr txBox="1">
            <a:spLocks noChangeArrowheads="1"/>
          </p:cNvSpPr>
          <p:nvPr/>
        </p:nvSpPr>
        <p:spPr bwMode="auto">
          <a:xfrm>
            <a:off x="3641725" y="364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292870" name="Text Box 7"/>
          <p:cNvSpPr txBox="1">
            <a:spLocks noChangeArrowheads="1"/>
          </p:cNvSpPr>
          <p:nvPr/>
        </p:nvSpPr>
        <p:spPr bwMode="auto">
          <a:xfrm>
            <a:off x="3429000" y="3657600"/>
            <a:ext cx="822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---&gt;</a:t>
            </a:r>
          </a:p>
        </p:txBody>
      </p:sp>
      <p:sp>
        <p:nvSpPr>
          <p:cNvPr id="292871" name="Text Box 8"/>
          <p:cNvSpPr txBox="1">
            <a:spLocks noChangeArrowheads="1"/>
          </p:cNvSpPr>
          <p:nvPr/>
        </p:nvSpPr>
        <p:spPr bwMode="auto">
          <a:xfrm>
            <a:off x="365125" y="4784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292872" name="Text Box 9"/>
          <p:cNvSpPr txBox="1">
            <a:spLocks noChangeArrowheads="1"/>
          </p:cNvSpPr>
          <p:nvPr/>
        </p:nvSpPr>
        <p:spPr bwMode="auto">
          <a:xfrm>
            <a:off x="877888" y="4419600"/>
            <a:ext cx="25939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>
                <a:solidFill>
                  <a:schemeClr val="bg1"/>
                </a:solidFill>
              </a:rPr>
              <a:t>Lower</a:t>
            </a:r>
          </a:p>
          <a:p>
            <a:pPr algn="ctr"/>
            <a:r>
              <a:rPr lang="en-US" altLang="en-US" sz="2800">
                <a:solidFill>
                  <a:schemeClr val="bg1"/>
                </a:solidFill>
              </a:rPr>
              <a:t>4 mm Activation</a:t>
            </a:r>
          </a:p>
        </p:txBody>
      </p:sp>
      <p:pic>
        <p:nvPicPr>
          <p:cNvPr id="292873" name="Picture 13" descr="Sagittal 1"/>
          <p:cNvPicPr>
            <a:picLocks noChangeAspect="1" noChangeArrowheads="1"/>
          </p:cNvPicPr>
          <p:nvPr/>
        </p:nvPicPr>
        <p:blipFill>
          <a:blip r:embed="rId4">
            <a:lum bright="-2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3065" r="52547" b="59441"/>
          <a:stretch>
            <a:fillRect/>
          </a:stretch>
        </p:blipFill>
        <p:spPr bwMode="auto">
          <a:xfrm>
            <a:off x="4724400" y="3478213"/>
            <a:ext cx="426720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72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>
            <a:lum bright="-1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1"/>
          <a:stretch>
            <a:fillRect/>
          </a:stretch>
        </p:blipFill>
        <p:spPr bwMode="auto">
          <a:xfrm>
            <a:off x="0" y="203200"/>
            <a:ext cx="4495800" cy="3225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4"/>
          <a:stretch>
            <a:fillRect/>
          </a:stretch>
        </p:blipFill>
        <p:spPr bwMode="auto">
          <a:xfrm>
            <a:off x="4572000" y="3533775"/>
            <a:ext cx="4572000" cy="33242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6" name="Text Box 4"/>
          <p:cNvSpPr txBox="1">
            <a:spLocks noChangeArrowheads="1"/>
          </p:cNvSpPr>
          <p:nvPr/>
        </p:nvSpPr>
        <p:spPr bwMode="auto">
          <a:xfrm>
            <a:off x="4800600" y="228600"/>
            <a:ext cx="822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&lt;---</a:t>
            </a:r>
          </a:p>
        </p:txBody>
      </p:sp>
      <p:sp>
        <p:nvSpPr>
          <p:cNvPr id="294917" name="Text Box 5"/>
          <p:cNvSpPr txBox="1">
            <a:spLocks noChangeArrowheads="1"/>
          </p:cNvSpPr>
          <p:nvPr/>
        </p:nvSpPr>
        <p:spPr bwMode="auto">
          <a:xfrm>
            <a:off x="4953000" y="1295400"/>
            <a:ext cx="3759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</a:rPr>
              <a:t>Fully Compressed Upper</a:t>
            </a:r>
          </a:p>
          <a:p>
            <a:pPr algn="ctr"/>
            <a:r>
              <a:rPr lang="en-US" altLang="en-US" sz="2800" dirty="0">
                <a:solidFill>
                  <a:schemeClr val="bg1"/>
                </a:solidFill>
              </a:rPr>
              <a:t>Size 30</a:t>
            </a:r>
          </a:p>
        </p:txBody>
      </p:sp>
      <p:sp>
        <p:nvSpPr>
          <p:cNvPr id="294918" name="Text Box 6"/>
          <p:cNvSpPr txBox="1">
            <a:spLocks noChangeArrowheads="1"/>
          </p:cNvSpPr>
          <p:nvPr/>
        </p:nvSpPr>
        <p:spPr bwMode="auto">
          <a:xfrm>
            <a:off x="3641725" y="364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294919" name="Text Box 7"/>
          <p:cNvSpPr txBox="1">
            <a:spLocks noChangeArrowheads="1"/>
          </p:cNvSpPr>
          <p:nvPr/>
        </p:nvSpPr>
        <p:spPr bwMode="auto">
          <a:xfrm>
            <a:off x="3429000" y="3657600"/>
            <a:ext cx="822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---&gt;</a:t>
            </a:r>
          </a:p>
        </p:txBody>
      </p:sp>
      <p:sp>
        <p:nvSpPr>
          <p:cNvPr id="294920" name="Text Box 8"/>
          <p:cNvSpPr txBox="1">
            <a:spLocks noChangeArrowheads="1"/>
          </p:cNvSpPr>
          <p:nvPr/>
        </p:nvSpPr>
        <p:spPr bwMode="auto">
          <a:xfrm>
            <a:off x="365125" y="4784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294921" name="Text Box 9"/>
          <p:cNvSpPr txBox="1">
            <a:spLocks noChangeArrowheads="1"/>
          </p:cNvSpPr>
          <p:nvPr/>
        </p:nvSpPr>
        <p:spPr bwMode="auto">
          <a:xfrm>
            <a:off x="628650" y="4648200"/>
            <a:ext cx="34242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>
                <a:solidFill>
                  <a:schemeClr val="bg1"/>
                </a:solidFill>
              </a:rPr>
              <a:t>Fully Expanded Upper</a:t>
            </a:r>
          </a:p>
          <a:p>
            <a:pPr algn="ctr"/>
            <a:r>
              <a:rPr lang="en-US" altLang="en-US" sz="2800">
                <a:solidFill>
                  <a:schemeClr val="bg1"/>
                </a:solidFill>
              </a:rPr>
              <a:t>Size 36</a:t>
            </a:r>
          </a:p>
          <a:p>
            <a:pPr algn="ctr"/>
            <a:r>
              <a:rPr lang="en-US" altLang="en-US" sz="2800">
                <a:solidFill>
                  <a:schemeClr val="bg1"/>
                </a:solidFill>
              </a:rPr>
              <a:t>6 mm Activation</a:t>
            </a:r>
          </a:p>
        </p:txBody>
      </p:sp>
      <p:sp>
        <p:nvSpPr>
          <p:cNvPr id="294922" name="Text Box 10"/>
          <p:cNvSpPr txBox="1">
            <a:spLocks noChangeArrowheads="1"/>
          </p:cNvSpPr>
          <p:nvPr/>
        </p:nvSpPr>
        <p:spPr bwMode="auto">
          <a:xfrm>
            <a:off x="2057400" y="228600"/>
            <a:ext cx="184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294923" name="Text Box 11"/>
          <p:cNvSpPr txBox="1">
            <a:spLocks noChangeArrowheads="1"/>
          </p:cNvSpPr>
          <p:nvPr/>
        </p:nvSpPr>
        <p:spPr bwMode="auto">
          <a:xfrm>
            <a:off x="1035050" y="1752600"/>
            <a:ext cx="184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26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4724400" y="2286000"/>
            <a:ext cx="822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&lt;---</a:t>
            </a:r>
          </a:p>
        </p:txBody>
      </p:sp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5166230" y="1098550"/>
            <a:ext cx="34740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</a:rPr>
              <a:t>Upper </a:t>
            </a:r>
          </a:p>
          <a:p>
            <a:pPr algn="ctr"/>
            <a:r>
              <a:rPr lang="en-US" altLang="en-US" sz="2400">
                <a:solidFill>
                  <a:schemeClr val="bg1"/>
                </a:solidFill>
              </a:rPr>
              <a:t>6 mm activation</a:t>
            </a:r>
          </a:p>
          <a:p>
            <a:pPr algn="ctr"/>
            <a:r>
              <a:rPr lang="en-US" altLang="en-US" sz="2400">
                <a:solidFill>
                  <a:schemeClr val="bg1"/>
                </a:solidFill>
              </a:rPr>
              <a:t>Resolves 12 mm crowding</a:t>
            </a:r>
          </a:p>
        </p:txBody>
      </p:sp>
      <p:sp>
        <p:nvSpPr>
          <p:cNvPr id="296964" name="Text Box 4"/>
          <p:cNvSpPr txBox="1">
            <a:spLocks noChangeArrowheads="1"/>
          </p:cNvSpPr>
          <p:nvPr/>
        </p:nvSpPr>
        <p:spPr bwMode="auto">
          <a:xfrm>
            <a:off x="3641725" y="364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296965" name="Text Box 5"/>
          <p:cNvSpPr txBox="1">
            <a:spLocks noChangeArrowheads="1"/>
          </p:cNvSpPr>
          <p:nvPr/>
        </p:nvSpPr>
        <p:spPr bwMode="auto">
          <a:xfrm>
            <a:off x="3429000" y="3657600"/>
            <a:ext cx="822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---&gt;</a:t>
            </a:r>
          </a:p>
        </p:txBody>
      </p: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365125" y="4784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296967" name="Text Box 7"/>
          <p:cNvSpPr txBox="1">
            <a:spLocks noChangeArrowheads="1"/>
          </p:cNvSpPr>
          <p:nvPr/>
        </p:nvSpPr>
        <p:spPr bwMode="auto">
          <a:xfrm>
            <a:off x="494962" y="4419600"/>
            <a:ext cx="33201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 Lower </a:t>
            </a: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4 mm activation</a:t>
            </a: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Resolves 8 mm crowding</a:t>
            </a:r>
          </a:p>
        </p:txBody>
      </p:sp>
      <p:pic>
        <p:nvPicPr>
          <p:cNvPr id="296968" name="Picture 10" descr="SM U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9268" b="7562"/>
          <a:stretch>
            <a:fillRect/>
          </a:stretch>
        </p:blipFill>
        <p:spPr bwMode="auto">
          <a:xfrm>
            <a:off x="76200" y="152400"/>
            <a:ext cx="4343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9" name="Text Box 11"/>
          <p:cNvSpPr txBox="1">
            <a:spLocks noChangeArrowheads="1"/>
          </p:cNvSpPr>
          <p:nvPr/>
        </p:nvSpPr>
        <p:spPr bwMode="auto">
          <a:xfrm>
            <a:off x="996950" y="1905000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/>
              <a:t>.</a:t>
            </a:r>
          </a:p>
        </p:txBody>
      </p:sp>
      <p:sp>
        <p:nvSpPr>
          <p:cNvPr id="296970" name="Text Box 12"/>
          <p:cNvSpPr txBox="1">
            <a:spLocks noChangeArrowheads="1"/>
          </p:cNvSpPr>
          <p:nvPr/>
        </p:nvSpPr>
        <p:spPr bwMode="auto">
          <a:xfrm>
            <a:off x="2057400" y="136525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 dirty="0"/>
              <a:t>.</a:t>
            </a:r>
          </a:p>
        </p:txBody>
      </p:sp>
      <p:sp>
        <p:nvSpPr>
          <p:cNvPr id="296971" name="Text Box 13"/>
          <p:cNvSpPr txBox="1">
            <a:spLocks noChangeArrowheads="1"/>
          </p:cNvSpPr>
          <p:nvPr/>
        </p:nvSpPr>
        <p:spPr bwMode="auto">
          <a:xfrm>
            <a:off x="3124200" y="1981200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/>
              <a:t>.</a:t>
            </a:r>
          </a:p>
        </p:txBody>
      </p:sp>
      <p:cxnSp>
        <p:nvCxnSpPr>
          <p:cNvPr id="296972" name="AutoShape 18"/>
          <p:cNvCxnSpPr>
            <a:cxnSpLocks noChangeShapeType="1"/>
          </p:cNvCxnSpPr>
          <p:nvPr/>
        </p:nvCxnSpPr>
        <p:spPr bwMode="auto">
          <a:xfrm>
            <a:off x="2244725" y="102235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6973" name="Text Box 21"/>
          <p:cNvSpPr txBox="1">
            <a:spLocks noChangeArrowheads="1"/>
          </p:cNvSpPr>
          <p:nvPr/>
        </p:nvSpPr>
        <p:spPr bwMode="auto">
          <a:xfrm>
            <a:off x="4953000" y="381000"/>
            <a:ext cx="3711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Measure Arch Length</a:t>
            </a:r>
          </a:p>
        </p:txBody>
      </p:sp>
      <p:pic>
        <p:nvPicPr>
          <p:cNvPr id="296974" name="Picture 22" descr="L 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4568" r="3175" b="4060"/>
          <a:stretch>
            <a:fillRect/>
          </a:stretch>
        </p:blipFill>
        <p:spPr bwMode="auto">
          <a:xfrm>
            <a:off x="4572000" y="3276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75" name="Text Box 23"/>
          <p:cNvSpPr txBox="1">
            <a:spLocks noChangeArrowheads="1"/>
          </p:cNvSpPr>
          <p:nvPr/>
        </p:nvSpPr>
        <p:spPr bwMode="auto">
          <a:xfrm>
            <a:off x="6629400" y="5165725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/>
              <a:t>.</a:t>
            </a:r>
          </a:p>
        </p:txBody>
      </p:sp>
      <p:sp>
        <p:nvSpPr>
          <p:cNvPr id="296976" name="Text Box 24"/>
          <p:cNvSpPr txBox="1">
            <a:spLocks noChangeArrowheads="1"/>
          </p:cNvSpPr>
          <p:nvPr/>
        </p:nvSpPr>
        <p:spPr bwMode="auto">
          <a:xfrm>
            <a:off x="7848600" y="3429000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 dirty="0"/>
              <a:t>.</a:t>
            </a:r>
          </a:p>
        </p:txBody>
      </p:sp>
      <p:sp>
        <p:nvSpPr>
          <p:cNvPr id="296977" name="Text Box 25"/>
          <p:cNvSpPr txBox="1">
            <a:spLocks noChangeArrowheads="1"/>
          </p:cNvSpPr>
          <p:nvPr/>
        </p:nvSpPr>
        <p:spPr bwMode="auto">
          <a:xfrm>
            <a:off x="5721350" y="3565525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/>
              <a:t>.</a:t>
            </a:r>
          </a:p>
        </p:txBody>
      </p:sp>
      <p:sp>
        <p:nvSpPr>
          <p:cNvPr id="296979" name="Line 30"/>
          <p:cNvSpPr>
            <a:spLocks noChangeShapeType="1"/>
          </p:cNvSpPr>
          <p:nvPr/>
        </p:nvSpPr>
        <p:spPr bwMode="auto">
          <a:xfrm rot="131638" flipH="1">
            <a:off x="6919004" y="4227493"/>
            <a:ext cx="1048695" cy="161485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219199" y="903156"/>
            <a:ext cx="1021081" cy="165716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2"/>
          <p:cNvSpPr txBox="1">
            <a:spLocks noChangeArrowheads="1"/>
          </p:cNvSpPr>
          <p:nvPr/>
        </p:nvSpPr>
        <p:spPr bwMode="auto">
          <a:xfrm>
            <a:off x="3641725" y="364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365125" y="4784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cxnSp>
        <p:nvCxnSpPr>
          <p:cNvPr id="299012" name="AutoShape 4"/>
          <p:cNvCxnSpPr>
            <a:cxnSpLocks noChangeShapeType="1"/>
          </p:cNvCxnSpPr>
          <p:nvPr/>
        </p:nvCxnSpPr>
        <p:spPr bwMode="auto">
          <a:xfrm>
            <a:off x="2244725" y="102235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7848600" y="3429000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299014" name="Text Box 6"/>
          <p:cNvSpPr txBox="1">
            <a:spLocks noChangeArrowheads="1"/>
          </p:cNvSpPr>
          <p:nvPr/>
        </p:nvSpPr>
        <p:spPr bwMode="auto">
          <a:xfrm>
            <a:off x="5721350" y="3565525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299015" name="Picture 7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2" t="7018" r="13158" b="21054"/>
          <a:stretch>
            <a:fillRect/>
          </a:stretch>
        </p:blipFill>
        <p:spPr bwMode="auto">
          <a:xfrm>
            <a:off x="1066800" y="1143000"/>
            <a:ext cx="2743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Picture 8"/>
          <p:cNvPicPr>
            <a:picLocks noChangeAspect="1" noChangeArrowheads="1"/>
          </p:cNvPicPr>
          <p:nvPr/>
        </p:nvPicPr>
        <p:blipFill>
          <a:blip r:embed="rId4">
            <a:lum bright="-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t="10069" r="18802" b="13263"/>
          <a:stretch>
            <a:fillRect/>
          </a:stretch>
        </p:blipFill>
        <p:spPr bwMode="auto">
          <a:xfrm>
            <a:off x="1066800" y="4078288"/>
            <a:ext cx="274320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7" name="Picture 9"/>
          <p:cNvPicPr>
            <a:picLocks noChangeAspect="1" noChangeArrowheads="1"/>
          </p:cNvPicPr>
          <p:nvPr/>
        </p:nvPicPr>
        <p:blipFill>
          <a:blip r:embed="rId5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13615" r="19719" b="7512"/>
          <a:stretch>
            <a:fillRect/>
          </a:stretch>
        </p:blipFill>
        <p:spPr bwMode="auto">
          <a:xfrm>
            <a:off x="5334000" y="1033463"/>
            <a:ext cx="28035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Picture 10"/>
          <p:cNvPicPr>
            <a:picLocks noChangeAspect="1" noChangeArrowheads="1"/>
          </p:cNvPicPr>
          <p:nvPr/>
        </p:nvPicPr>
        <p:blipFill>
          <a:blip r:embed="rId6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 t="14815" r="20471" b="11372"/>
          <a:stretch>
            <a:fillRect/>
          </a:stretch>
        </p:blipFill>
        <p:spPr bwMode="auto">
          <a:xfrm>
            <a:off x="5486400" y="4052888"/>
            <a:ext cx="26828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9" name="Text Box 13"/>
          <p:cNvSpPr txBox="1">
            <a:spLocks noChangeArrowheads="1"/>
          </p:cNvSpPr>
          <p:nvPr/>
        </p:nvSpPr>
        <p:spPr bwMode="auto">
          <a:xfrm>
            <a:off x="3328988" y="381000"/>
            <a:ext cx="248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Using the template</a:t>
            </a:r>
          </a:p>
        </p:txBody>
      </p:sp>
      <p:sp>
        <p:nvSpPr>
          <p:cNvPr id="299020" name="Text Box 14"/>
          <p:cNvSpPr txBox="1">
            <a:spLocks noChangeArrowheads="1"/>
          </p:cNvSpPr>
          <p:nvPr/>
        </p:nvSpPr>
        <p:spPr bwMode="auto">
          <a:xfrm>
            <a:off x="1828800" y="3581400"/>
            <a:ext cx="874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99021" name="Text Box 15"/>
          <p:cNvSpPr txBox="1">
            <a:spLocks noChangeArrowheads="1"/>
          </p:cNvSpPr>
          <p:nvPr/>
        </p:nvSpPr>
        <p:spPr bwMode="auto">
          <a:xfrm>
            <a:off x="6400800" y="3581400"/>
            <a:ext cx="784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After </a:t>
            </a:r>
          </a:p>
        </p:txBody>
      </p:sp>
      <p:sp>
        <p:nvSpPr>
          <p:cNvPr id="299022" name="Text Box 18"/>
          <p:cNvSpPr txBox="1">
            <a:spLocks noChangeArrowheads="1"/>
          </p:cNvSpPr>
          <p:nvPr/>
        </p:nvSpPr>
        <p:spPr bwMode="auto">
          <a:xfrm>
            <a:off x="4381500" y="358140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4830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3641725" y="364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365125" y="4784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2400"/>
          </a:p>
        </p:txBody>
      </p:sp>
      <p:pic>
        <p:nvPicPr>
          <p:cNvPr id="301060" name="Picture 4" descr="SM U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0" r="9268" b="7562"/>
          <a:stretch>
            <a:fillRect/>
          </a:stretch>
        </p:blipFill>
        <p:spPr bwMode="auto">
          <a:xfrm>
            <a:off x="152400" y="152400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1061" name="AutoShape 5"/>
          <p:cNvCxnSpPr>
            <a:cxnSpLocks noChangeShapeType="1"/>
          </p:cNvCxnSpPr>
          <p:nvPr/>
        </p:nvCxnSpPr>
        <p:spPr bwMode="auto">
          <a:xfrm>
            <a:off x="2244725" y="102235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1062" name="Picture 6" descr="L 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4568" r="6351" b="4060"/>
          <a:stretch>
            <a:fillRect/>
          </a:stretch>
        </p:blipFill>
        <p:spPr bwMode="auto">
          <a:xfrm>
            <a:off x="152400" y="3352800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3" name="Text Box 7"/>
          <p:cNvSpPr txBox="1">
            <a:spLocks noChangeArrowheads="1"/>
          </p:cNvSpPr>
          <p:nvPr/>
        </p:nvSpPr>
        <p:spPr bwMode="auto">
          <a:xfrm>
            <a:off x="6629400" y="5165725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301064" name="Text Box 8"/>
          <p:cNvSpPr txBox="1">
            <a:spLocks noChangeArrowheads="1"/>
          </p:cNvSpPr>
          <p:nvPr/>
        </p:nvSpPr>
        <p:spPr bwMode="auto">
          <a:xfrm>
            <a:off x="7848600" y="3429000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301065" name="Text Box 9"/>
          <p:cNvSpPr txBox="1">
            <a:spLocks noChangeArrowheads="1"/>
          </p:cNvSpPr>
          <p:nvPr/>
        </p:nvSpPr>
        <p:spPr bwMode="auto">
          <a:xfrm>
            <a:off x="5721350" y="3565525"/>
            <a:ext cx="374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600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301066" name="Picture 10" descr="SM U Af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 bwMode="auto">
          <a:xfrm>
            <a:off x="4800600" y="0"/>
            <a:ext cx="41148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7" name="Picture 11" descr="L Af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4191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07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zoom/>
      </p:transition>
    </mc:Choice>
    <mc:Fallback>
      <p:transition spd="slow" advTm="5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366</Words>
  <Application>Microsoft Macintosh PowerPoint</Application>
  <PresentationFormat>On-screen Show (4:3)</PresentationFormat>
  <Paragraphs>132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Calibri Light</vt:lpstr>
      <vt:lpstr>ＭＳ Ｐゴシック</vt:lpstr>
      <vt:lpstr>Arial</vt:lpstr>
      <vt:lpstr>Times</vt:lpstr>
      <vt:lpstr>Zapf Chancery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Clark</dc:creator>
  <cp:lastModifiedBy>William Clark</cp:lastModifiedBy>
  <cp:revision>3</cp:revision>
  <dcterms:created xsi:type="dcterms:W3CDTF">2017-09-11T14:09:36Z</dcterms:created>
  <dcterms:modified xsi:type="dcterms:W3CDTF">2017-09-11T14:43:17Z</dcterms:modified>
</cp:coreProperties>
</file>